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73" r:id="rId4"/>
    <p:sldId id="275" r:id="rId5"/>
    <p:sldId id="276" r:id="rId6"/>
    <p:sldId id="277" r:id="rId7"/>
    <p:sldId id="293" r:id="rId8"/>
    <p:sldId id="289" r:id="rId9"/>
    <p:sldId id="296" r:id="rId10"/>
    <p:sldId id="290" r:id="rId11"/>
    <p:sldId id="297" r:id="rId12"/>
    <p:sldId id="291" r:id="rId13"/>
    <p:sldId id="292" r:id="rId14"/>
    <p:sldId id="278" r:id="rId15"/>
    <p:sldId id="298" r:id="rId16"/>
    <p:sldId id="299" r:id="rId17"/>
    <p:sldId id="300" r:id="rId18"/>
    <p:sldId id="301" r:id="rId19"/>
    <p:sldId id="302" r:id="rId20"/>
    <p:sldId id="303" r:id="rId21"/>
    <p:sldId id="279" r:id="rId22"/>
    <p:sldId id="271" r:id="rId23"/>
    <p:sldId id="259" r:id="rId24"/>
  </p:sldIdLst>
  <p:sldSz cx="12192000" cy="6858000"/>
  <p:notesSz cx="6858000" cy="9144000"/>
  <p:embeddedFontLst>
    <p:embeddedFont>
      <p:font typeface="Lato Black" panose="020F0502020204030203" pitchFamily="34" charset="0"/>
      <p:bold r:id="rId26"/>
      <p:boldItalic r:id="rId27"/>
    </p:embeddedFont>
    <p:embeddedFont>
      <p:font typeface="Libre Baskerville" panose="02000000000000000000" pitchFamily="2" charset="0"/>
      <p:regular r:id="rId28"/>
      <p:bold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atil-bharath-sai-b7065027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ATIL-BHARATH-SA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9427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17986"/>
            <a:ext cx="724618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IN" sz="3200" b="1" dirty="0"/>
              <a:t>Telangana Weather / Climate </a:t>
            </a:r>
          </a:p>
          <a:p>
            <a:pPr lvl="0" algn="ctr"/>
            <a:r>
              <a:rPr lang="en-IN" sz="3200" b="1" dirty="0"/>
              <a:t>Data Analysis On Power Bi</a:t>
            </a:r>
            <a:endParaRPr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79D9D-8474-7066-64A3-29C9BAFFA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2420-7E7B-6FC2-0EC3-7CD1BE6B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Data Manipulation Steps 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sz="3600" dirty="0"/>
              <a:t>After cleaning, we </a:t>
            </a:r>
            <a:r>
              <a:rPr lang="en-IN" sz="3600" b="1" dirty="0"/>
              <a:t>transform &amp; enrich data</a:t>
            </a:r>
            <a:r>
              <a:rPr lang="en-IN" sz="3600" dirty="0"/>
              <a:t> for analysis. 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414EB-3645-E1F2-D9DC-1844D39D7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Feature Engineering</a:t>
            </a:r>
            <a:endParaRPr lang="en-IN" dirty="0"/>
          </a:p>
          <a:p>
            <a:pPr marL="1028700" lvl="1" indent="-457200">
              <a:buFont typeface="+mj-lt"/>
              <a:buAutoNum type="arabicPeriod"/>
            </a:pPr>
            <a:r>
              <a:rPr lang="en-IN" dirty="0"/>
              <a:t>Create </a:t>
            </a:r>
            <a:r>
              <a:rPr lang="en-IN" b="1" dirty="0"/>
              <a:t>Temperature Range</a:t>
            </a:r>
            <a:r>
              <a:rPr lang="en-IN" dirty="0"/>
              <a:t> =             Max Temp − Min Temp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IN" dirty="0"/>
              <a:t>Create </a:t>
            </a:r>
            <a:r>
              <a:rPr lang="en-IN" b="1" dirty="0"/>
              <a:t>Humidity Range</a:t>
            </a:r>
            <a:r>
              <a:rPr lang="en-IN" dirty="0"/>
              <a:t> =                    Max Humidity − Min Humidity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IN" dirty="0"/>
              <a:t>Create </a:t>
            </a:r>
            <a:r>
              <a:rPr lang="en-IN" b="1" dirty="0"/>
              <a:t>Wind Range</a:t>
            </a:r>
            <a:r>
              <a:rPr lang="en-IN" dirty="0"/>
              <a:t> =                           Max Wind Speed − Min Wind Speed</a:t>
            </a:r>
          </a:p>
          <a:p>
            <a:r>
              <a:rPr lang="en-IN" b="1" dirty="0"/>
              <a:t>Time Features</a:t>
            </a:r>
            <a:endParaRPr lang="en-IN" dirty="0"/>
          </a:p>
          <a:p>
            <a:pPr marL="1028700" lvl="1" indent="-457200">
              <a:buFont typeface="+mj-lt"/>
              <a:buAutoNum type="arabicPeriod"/>
            </a:pPr>
            <a:r>
              <a:rPr lang="en-IN" dirty="0"/>
              <a:t>Extract </a:t>
            </a:r>
            <a:r>
              <a:rPr lang="en-IN" b="1" dirty="0"/>
              <a:t>Year, Month, Quarter, Season</a:t>
            </a:r>
            <a:r>
              <a:rPr lang="en-IN" dirty="0"/>
              <a:t> from Date.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IN" dirty="0"/>
              <a:t>Useful for trend/seasonal analysis.</a:t>
            </a:r>
          </a:p>
          <a:p>
            <a:r>
              <a:rPr lang="en-IN" b="1" dirty="0"/>
              <a:t>Aggregations</a:t>
            </a:r>
            <a:endParaRPr lang="en-IN" dirty="0"/>
          </a:p>
          <a:p>
            <a:pPr marL="1028700" lvl="1" indent="-457200">
              <a:buFont typeface="+mj-lt"/>
              <a:buAutoNum type="arabicPeriod"/>
            </a:pPr>
            <a:r>
              <a:rPr lang="en-IN" dirty="0"/>
              <a:t>District-level monthly/annual averages.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IN" dirty="0"/>
              <a:t>Example: </a:t>
            </a:r>
            <a:r>
              <a:rPr lang="en-IN" dirty="0" err="1"/>
              <a:t>GroupBy</a:t>
            </a:r>
            <a:r>
              <a:rPr lang="en-IN" dirty="0"/>
              <a:t> District, Year → </a:t>
            </a:r>
            <a:r>
              <a:rPr lang="en-IN" dirty="0" err="1"/>
              <a:t>Avg</a:t>
            </a:r>
            <a:r>
              <a:rPr lang="en-IN" dirty="0"/>
              <a:t> Temp, Total Rainfall.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F95C7-3D52-ABA4-B850-458E0E90314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4404674" cy="3330837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Normalization / Scaling</a:t>
            </a:r>
            <a:r>
              <a:rPr lang="en-IN" dirty="0"/>
              <a:t> Scale rainfall/temp values for fair comparison.</a:t>
            </a:r>
          </a:p>
          <a:p>
            <a:r>
              <a:rPr lang="en-IN" b="1" dirty="0"/>
              <a:t>Encoding categorical variables</a:t>
            </a:r>
            <a:endParaRPr lang="en-IN" dirty="0"/>
          </a:p>
          <a:p>
            <a:pPr lvl="1"/>
            <a:r>
              <a:rPr lang="en-IN" dirty="0"/>
              <a:t>Convert District/Mandal into labels.</a:t>
            </a:r>
          </a:p>
          <a:p>
            <a:r>
              <a:rPr lang="en-IN" b="1" dirty="0"/>
              <a:t>Joining with external datasets</a:t>
            </a:r>
            <a:r>
              <a:rPr lang="en-IN" dirty="0"/>
              <a:t> (if any)</a:t>
            </a:r>
          </a:p>
          <a:p>
            <a:pPr lvl="1"/>
            <a:r>
              <a:rPr lang="en-IN" dirty="0"/>
              <a:t>E.g., population data, disaster data, crop yield data.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624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90122-F808-26C3-0DE7-489DF254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61974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FF1BA-5075-54DC-A01F-EE88633E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740" y="343725"/>
            <a:ext cx="9572260" cy="325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196F96-0E55-29A2-5A53-92AF691D6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266" y="701896"/>
            <a:ext cx="9572259" cy="320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E2862E-699F-F415-85F5-5F4B85EF2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741" y="3093103"/>
            <a:ext cx="9581784" cy="465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ABBFF0-4067-827A-A16F-FEE1D086C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978" y="4280981"/>
            <a:ext cx="4496427" cy="219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EC5506-E105-E149-F9AE-C6CB5B3E6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978" y="4545063"/>
            <a:ext cx="4686954" cy="247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93E63D-20B2-D5A7-7A71-24F7C47ADB9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7777"/>
          <a:stretch>
            <a:fillRect/>
          </a:stretch>
        </p:blipFill>
        <p:spPr>
          <a:xfrm>
            <a:off x="2614978" y="4809245"/>
            <a:ext cx="4429743" cy="247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9CCC66-CA31-0F52-908F-C6C8415509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978" y="5395708"/>
            <a:ext cx="7430537" cy="190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395B9E-EF04-348C-8AA1-6A7CA8DD78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4978" y="5633866"/>
            <a:ext cx="6582694" cy="2381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4E223B-A7FF-FFE0-B6AE-32224930D7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9267" y="5951037"/>
            <a:ext cx="8421275" cy="2381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C5FBBE-02A2-45A8-8407-52E49B39F3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9267" y="1022682"/>
            <a:ext cx="4782217" cy="20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2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A0E5F-FCEC-AE4E-53CC-7506746B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9186-1387-26F2-2B9A-2CCCF1FBF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Univariate Analysis Steps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F2758-2BA4-CBEF-7DD1-ECC660D52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3818"/>
            <a:ext cx="10515600" cy="5236091"/>
          </a:xfrm>
        </p:spPr>
        <p:txBody>
          <a:bodyPr>
            <a:normAutofit fontScale="85000" lnSpcReduction="20000"/>
          </a:bodyPr>
          <a:lstStyle/>
          <a:p>
            <a:endParaRPr lang="en-IN" dirty="0"/>
          </a:p>
          <a:p>
            <a:pPr marL="114300" indent="0">
              <a:buNone/>
            </a:pPr>
            <a:r>
              <a:rPr lang="en-IN" dirty="0"/>
              <a:t>✅</a:t>
            </a:r>
            <a:r>
              <a:rPr lang="en-IN" b="1" dirty="0"/>
              <a:t> </a:t>
            </a:r>
            <a:r>
              <a:rPr lang="en-IN" dirty="0"/>
              <a:t>Univariate =  Analysing </a:t>
            </a:r>
            <a:r>
              <a:rPr lang="en-IN" b="1" dirty="0"/>
              <a:t>one variable at a time</a:t>
            </a:r>
            <a:r>
              <a:rPr lang="en-IN" dirty="0"/>
              <a:t>.</a:t>
            </a:r>
          </a:p>
          <a:p>
            <a:pPr marL="114300" indent="0">
              <a:buNone/>
            </a:pPr>
            <a:br>
              <a:rPr lang="en-IN" dirty="0"/>
            </a:br>
            <a:r>
              <a:rPr lang="en-IN" dirty="0"/>
              <a:t>Helps understand </a:t>
            </a:r>
            <a:r>
              <a:rPr lang="en-IN" b="1" dirty="0"/>
              <a:t>distribution, central tendency, spread</a:t>
            </a:r>
            <a:r>
              <a:rPr lang="en-IN" dirty="0"/>
              <a:t>.</a:t>
            </a:r>
          </a:p>
          <a:p>
            <a:pPr marL="114300" indent="0">
              <a:buNone/>
            </a:pPr>
            <a:endParaRPr lang="en-IN" dirty="0"/>
          </a:p>
          <a:p>
            <a:r>
              <a:rPr lang="en-IN" b="1" dirty="0"/>
              <a:t>Categorical variables (District, Mandal)</a:t>
            </a:r>
            <a:endParaRPr lang="en-IN" dirty="0"/>
          </a:p>
          <a:p>
            <a:pPr lvl="1"/>
            <a:r>
              <a:rPr lang="en-IN" dirty="0"/>
              <a:t>Use </a:t>
            </a:r>
            <a:r>
              <a:rPr lang="en-IN" b="1" dirty="0"/>
              <a:t>Bar Charts</a:t>
            </a:r>
            <a:r>
              <a:rPr lang="en-IN" dirty="0"/>
              <a:t> → frequency/count.</a:t>
            </a:r>
          </a:p>
          <a:p>
            <a:r>
              <a:rPr lang="en-IN" b="1" dirty="0"/>
              <a:t>Numerical variables (Rainfall, Temp, Humidity, Wind)</a:t>
            </a:r>
            <a:endParaRPr lang="en-IN" dirty="0"/>
          </a:p>
          <a:p>
            <a:pPr marL="1028700" lvl="1" indent="-457200">
              <a:buFont typeface="+mj-lt"/>
              <a:buAutoNum type="arabicPeriod"/>
            </a:pPr>
            <a:r>
              <a:rPr lang="en-IN" b="1" dirty="0"/>
              <a:t>Histogram / Density Plot</a:t>
            </a:r>
            <a:r>
              <a:rPr lang="en-IN" dirty="0"/>
              <a:t> → distribution.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IN" b="1" dirty="0"/>
              <a:t>Scatter chart </a:t>
            </a:r>
            <a:r>
              <a:rPr lang="en-IN" dirty="0"/>
              <a:t> → outliers &amp; spread.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IN" b="1" dirty="0"/>
              <a:t>KPI Cards</a:t>
            </a:r>
            <a:r>
              <a:rPr lang="en-IN" dirty="0"/>
              <a:t> → mean, min, max.</a:t>
            </a:r>
          </a:p>
          <a:p>
            <a:r>
              <a:rPr lang="en-IN" b="1" dirty="0"/>
              <a:t>Summary statistics</a:t>
            </a:r>
            <a:endParaRPr lang="en-IN" dirty="0"/>
          </a:p>
          <a:p>
            <a:pPr marL="1028700" lvl="1" indent="-457200">
              <a:buFont typeface="+mj-lt"/>
              <a:buAutoNum type="arabicPeriod"/>
            </a:pPr>
            <a:r>
              <a:rPr lang="en-IN" dirty="0"/>
              <a:t>Mean, Median, Mode.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IN" dirty="0"/>
              <a:t>Min, Max, Range.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IN" dirty="0"/>
              <a:t>Standard Deviation, Variance.</a:t>
            </a:r>
          </a:p>
        </p:txBody>
      </p:sp>
    </p:spTree>
    <p:extLst>
      <p:ext uri="{BB962C8B-B14F-4D97-AF65-F5344CB8AC3E}">
        <p14:creationId xmlns:p14="http://schemas.microsoft.com/office/powerpoint/2010/main" val="3116883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2AC3-0C22-3E15-02AF-B1884052F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AE5E-FBAA-6CD4-1543-5BD307B0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7749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Bivariate Analysis Steps 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sz="3600" b="1" dirty="0"/>
              <a:t>Analysing</a:t>
            </a:r>
            <a:r>
              <a:rPr lang="en-IN" sz="3600" dirty="0"/>
              <a:t> </a:t>
            </a:r>
            <a:r>
              <a:rPr lang="en-IN" sz="3600" b="1" dirty="0"/>
              <a:t>two variables together</a:t>
            </a:r>
            <a:r>
              <a:rPr lang="en-IN" sz="3600" dirty="0"/>
              <a:t>.</a:t>
            </a:r>
            <a:r>
              <a:rPr lang="en-IN" dirty="0"/>
              <a:t>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EC12-EE99-99DA-8DE2-6065FF3BC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010" y="1621410"/>
            <a:ext cx="5312790" cy="4788817"/>
          </a:xfrm>
        </p:spPr>
        <p:txBody>
          <a:bodyPr>
            <a:normAutofit fontScale="85000" lnSpcReduction="10000"/>
          </a:bodyPr>
          <a:lstStyle/>
          <a:p>
            <a:pPr marL="114300" indent="0">
              <a:buNone/>
            </a:pPr>
            <a:r>
              <a:rPr lang="en-IN" dirty="0"/>
              <a:t>Helps find </a:t>
            </a:r>
            <a:r>
              <a:rPr lang="en-IN" b="1" dirty="0"/>
              <a:t>relationships &amp; correlations</a:t>
            </a:r>
            <a:r>
              <a:rPr lang="en-IN" dirty="0"/>
              <a:t>. </a:t>
            </a:r>
          </a:p>
          <a:p>
            <a:r>
              <a:rPr lang="en-IN" b="1" dirty="0"/>
              <a:t>Numerical vs Numerical</a:t>
            </a:r>
            <a:endParaRPr lang="en-IN" dirty="0"/>
          </a:p>
          <a:p>
            <a:pPr lvl="1"/>
            <a:r>
              <a:rPr lang="en-IN" b="1" dirty="0"/>
              <a:t>Scatter Plot</a:t>
            </a:r>
            <a:r>
              <a:rPr lang="en-IN" dirty="0"/>
              <a:t> → Rainfall vs Temperature.</a:t>
            </a:r>
          </a:p>
          <a:p>
            <a:pPr lvl="1"/>
            <a:r>
              <a:rPr lang="en-IN" b="1" dirty="0"/>
              <a:t>Column chart </a:t>
            </a:r>
            <a:r>
              <a:rPr lang="en-IN" dirty="0"/>
              <a:t>→ see relationships among Rain, Temp, Humidity, Wind.</a:t>
            </a:r>
          </a:p>
          <a:p>
            <a:r>
              <a:rPr lang="en-IN" b="1" dirty="0"/>
              <a:t>Categorical vs Numerical</a:t>
            </a:r>
            <a:endParaRPr lang="en-IN" dirty="0"/>
          </a:p>
          <a:p>
            <a:pPr lvl="1"/>
            <a:r>
              <a:rPr lang="en-IN" b="1" dirty="0"/>
              <a:t>Waterfall chart</a:t>
            </a:r>
            <a:r>
              <a:rPr lang="en-IN" dirty="0"/>
              <a:t>→ Rainfall by District.</a:t>
            </a:r>
          </a:p>
          <a:p>
            <a:pPr lvl="1"/>
            <a:r>
              <a:rPr lang="en-IN" b="1" dirty="0"/>
              <a:t>Clustered Bar Chart</a:t>
            </a:r>
            <a:r>
              <a:rPr lang="en-IN" dirty="0"/>
              <a:t> → </a:t>
            </a:r>
            <a:r>
              <a:rPr lang="en-IN" dirty="0" err="1"/>
              <a:t>Avg</a:t>
            </a:r>
            <a:r>
              <a:rPr lang="en-IN" dirty="0"/>
              <a:t> Temperature by District.</a:t>
            </a:r>
          </a:p>
          <a:p>
            <a:r>
              <a:rPr lang="en-IN" b="1" dirty="0"/>
              <a:t>Time-Series Relationships</a:t>
            </a:r>
            <a:endParaRPr lang="en-IN" dirty="0"/>
          </a:p>
          <a:p>
            <a:pPr lvl="1"/>
            <a:r>
              <a:rPr lang="en-IN" b="1" dirty="0"/>
              <a:t>Line Chart</a:t>
            </a:r>
            <a:r>
              <a:rPr lang="en-IN" dirty="0"/>
              <a:t> → Rainfall trends over years.</a:t>
            </a:r>
          </a:p>
          <a:p>
            <a:pPr lvl="1"/>
            <a:r>
              <a:rPr lang="en-IN" b="1" dirty="0"/>
              <a:t>Multiple Line Chart</a:t>
            </a:r>
            <a:r>
              <a:rPr lang="en-IN" dirty="0"/>
              <a:t> → compare districts.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D4FE7-EDFF-C4A2-6C7C-96E98FB9506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621410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Seasonal Comparison</a:t>
            </a:r>
            <a:endParaRPr lang="en-IN" dirty="0"/>
          </a:p>
          <a:p>
            <a:pPr lvl="1"/>
            <a:r>
              <a:rPr lang="en-IN" b="1" dirty="0"/>
              <a:t>Grouped Bar Chart</a:t>
            </a:r>
            <a:r>
              <a:rPr lang="en-IN" dirty="0"/>
              <a:t> → Quarterly Rainfall by District.</a:t>
            </a:r>
          </a:p>
          <a:p>
            <a:r>
              <a:rPr lang="en-IN" b="1" dirty="0"/>
              <a:t>Extreme Events vs Districts</a:t>
            </a:r>
            <a:endParaRPr lang="en-IN" dirty="0"/>
          </a:p>
          <a:p>
            <a:pPr lvl="1"/>
            <a:r>
              <a:rPr lang="en-IN" dirty="0"/>
              <a:t>Compare number of anomaly days across districts.</a:t>
            </a:r>
          </a:p>
          <a:p>
            <a:pPr marL="114300" indent="0">
              <a:buNone/>
            </a:pPr>
            <a:r>
              <a:rPr lang="en-IN" dirty="0"/>
              <a:t>🔍 Example:</a:t>
            </a:r>
          </a:p>
          <a:p>
            <a:r>
              <a:rPr lang="en-IN" dirty="0"/>
              <a:t>High Rainfall days → correlated with High Humidity.</a:t>
            </a:r>
          </a:p>
          <a:p>
            <a:r>
              <a:rPr lang="en-IN" dirty="0"/>
              <a:t>High Temp districts → lower Rainfall. 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324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3B716-1F6D-3216-A158-26221504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559E-116A-5EB2-D66F-87C6ADC2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5. Key Business Questions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60C91-8562-5EF7-F1A9-E8EE6AC17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districts experience </a:t>
            </a:r>
            <a:r>
              <a:rPr lang="en-US" b="1" dirty="0"/>
              <a:t>highest/lowest rainfall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b="1" dirty="0"/>
              <a:t>seasonal patterns</a:t>
            </a:r>
            <a:r>
              <a:rPr lang="en-US" dirty="0"/>
              <a:t> of weather metrics?</a:t>
            </a:r>
          </a:p>
          <a:p>
            <a:r>
              <a:rPr lang="en-US" dirty="0"/>
              <a:t>How do </a:t>
            </a:r>
            <a:r>
              <a:rPr lang="en-US" b="1" dirty="0"/>
              <a:t>rainfall, temperature, humidity, and wind</a:t>
            </a:r>
            <a:r>
              <a:rPr lang="en-US" dirty="0"/>
              <a:t> correlate?</a:t>
            </a:r>
          </a:p>
          <a:p>
            <a:r>
              <a:rPr lang="en-US" dirty="0"/>
              <a:t>Which districts face </a:t>
            </a:r>
            <a:r>
              <a:rPr lang="en-US" b="1" dirty="0"/>
              <a:t>extreme weather events</a:t>
            </a:r>
            <a:r>
              <a:rPr lang="en-US" dirty="0"/>
              <a:t>?</a:t>
            </a:r>
          </a:p>
          <a:p>
            <a:r>
              <a:rPr lang="en-US" dirty="0"/>
              <a:t>Are there </a:t>
            </a:r>
            <a:r>
              <a:rPr lang="en-US" b="1" dirty="0"/>
              <a:t>year-over-year trends</a:t>
            </a:r>
            <a:r>
              <a:rPr lang="en-US" dirty="0"/>
              <a:t> in rainfall and temperature?</a:t>
            </a:r>
          </a:p>
          <a:p>
            <a:r>
              <a:rPr lang="en-US" dirty="0"/>
              <a:t>Can anomalies (e.g., floods, droughts, heatwaves) be detected?</a:t>
            </a:r>
          </a:p>
          <a:p>
            <a:r>
              <a:rPr lang="en-US" dirty="0"/>
              <a:t>How do two districts compare in overall weather behavior?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4740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59C3D-9C5A-C4A0-0C75-D5DF724B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8"/>
            <a:ext cx="12192000" cy="681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5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CEE55-8665-FB32-C149-C3A1D910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703DA-D076-D438-3D63-22E828496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6"/>
            <a:ext cx="12192000" cy="68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1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2829F-08DF-AECB-9D1B-4425722AC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4B346-5B1D-56D9-25D5-821E8340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3"/>
            <a:ext cx="12192000" cy="68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3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F2CD4-E095-4784-A689-BB550EC9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3C2EE-A97E-AF23-5BBC-57CBA699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" y="0"/>
            <a:ext cx="1218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675F-8A85-7508-73B1-7E7405007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C3B41-AF58-CF38-EEAB-9E0BDAED0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4"/>
            <a:ext cx="12192000" cy="68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3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609474" y="779327"/>
            <a:ext cx="10197281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2000" b="1" u="none" strike="noStrike" cap="none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Background: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IN" sz="1800" b="1" u="none" strike="noStrike" cap="none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Name: Patil Bharath Sai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University : </a:t>
            </a:r>
            <a:r>
              <a:rPr lang="en-IN" sz="1800" b="1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Kalasalingam Academy of Research and Education, Virudhunagar, Tamil Nadu.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Education :</a:t>
            </a:r>
            <a:r>
              <a:rPr lang="en-IN" sz="1800" b="1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B-tech, Computer and Science Engineering in Artificial Intelligence and Machine Learning.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800" b="1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2000" b="1" u="none" strike="noStrike" cap="none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Why I want to learn Data Science:</a:t>
            </a:r>
          </a:p>
          <a:p>
            <a:pPr lvl="1">
              <a:buClr>
                <a:schemeClr val="dk1"/>
              </a:buClr>
              <a:buSzPts val="1800"/>
            </a:pPr>
            <a:r>
              <a:rPr lang="en-IN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	</a:t>
            </a:r>
          </a:p>
          <a:p>
            <a:pPr marL="285750" lvl="1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am highly motivated to understand how data-driven insights can solve real-world problems</a:t>
            </a:r>
            <a:endParaRPr lang="en-IN" sz="18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285750" lvl="1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has high demand profession and have many career path opportunities  </a:t>
            </a:r>
          </a:p>
          <a:p>
            <a:pPr marL="285750" lvl="1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Influencing decision-making and driving innovation</a:t>
            </a:r>
            <a:endParaRPr lang="en-IN" sz="1800" b="1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b="1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1800" b="1" u="none" strike="noStrike" cap="none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Work Experience: </a:t>
            </a:r>
            <a:r>
              <a:rPr lang="en-IN" sz="1800" b="1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4 Internship – 3 months Experience in 2 intern</a:t>
            </a:r>
          </a:p>
          <a:p>
            <a:pPr lvl="3">
              <a:buClr>
                <a:schemeClr val="dk1"/>
              </a:buClr>
              <a:buSzPts val="1800"/>
            </a:pPr>
            <a:r>
              <a:rPr lang="en-IN" sz="1800" b="1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	DevTown – Data Science Intern</a:t>
            </a:r>
          </a:p>
          <a:p>
            <a:pPr lvl="3">
              <a:buClr>
                <a:schemeClr val="dk1"/>
              </a:buClr>
              <a:buSzPts val="1800"/>
            </a:pPr>
            <a:r>
              <a:rPr lang="en-IN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	Bharat Intern – Machine Learning </a:t>
            </a:r>
          </a:p>
          <a:p>
            <a:pPr lvl="3">
              <a:buClr>
                <a:schemeClr val="dk1"/>
              </a:buClr>
              <a:buSzPts val="1800"/>
            </a:pPr>
            <a:r>
              <a:rPr lang="en-IN" sz="1800" b="1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	My Company – Backend Developer </a:t>
            </a:r>
          </a:p>
          <a:p>
            <a:pPr lvl="3">
              <a:buClr>
                <a:schemeClr val="dk1"/>
              </a:buClr>
              <a:buSzPts val="1800"/>
            </a:pPr>
            <a:r>
              <a:rPr lang="en-IN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	Forage – Accenture Data Analyst</a:t>
            </a:r>
            <a:r>
              <a:rPr lang="en-IN" sz="1800" b="1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</a:p>
          <a:p>
            <a:pPr lvl="3">
              <a:buClr>
                <a:schemeClr val="dk1"/>
              </a:buClr>
              <a:buSzPts val="1800"/>
            </a:pPr>
            <a:endParaRPr lang="en-IN" sz="1800" b="1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285750" lvl="3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LinkedIn : </a:t>
            </a:r>
            <a:r>
              <a:rPr lang="en-IN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  <a:hlinkClick r:id="rId3"/>
              </a:rPr>
              <a:t>Patil-bharath-sai-b7065027a/</a:t>
            </a:r>
            <a:r>
              <a:rPr lang="en-IN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</a:p>
          <a:p>
            <a:pPr marL="285750" lvl="3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GitHub : </a:t>
            </a:r>
            <a:r>
              <a:rPr lang="en-IN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  <a:hlinkClick r:id="rId4"/>
              </a:rPr>
              <a:t>https://github.com/PATIL-BHARATH-SAI</a:t>
            </a:r>
            <a:r>
              <a:rPr lang="en-IN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endParaRPr sz="18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95572" y="208006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1" i="0" u="none" strike="noStrike" cap="none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 Black"/>
              </a:rPr>
              <a:t>About me</a:t>
            </a:r>
            <a:endParaRPr sz="1800" b="1" i="0" u="none" strike="noStrike" cap="none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C9BD3-7E64-A5DA-BFB9-A0788759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76"/>
            <a:ext cx="12192000" cy="672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29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7011F-65B5-C789-93E2-B6328C6FD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109B-7D46-D44A-AB35-CE6A4521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6. Conclusion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61B26-EC6B-59AE-30D8-2A6520B16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Rainfall</a:t>
            </a:r>
            <a:r>
              <a:rPr lang="en-US" dirty="0"/>
              <a:t>: Seasonal concentration (70% during monsoon months).</a:t>
            </a:r>
          </a:p>
          <a:p>
            <a:r>
              <a:rPr lang="en-US" b="1" dirty="0"/>
              <a:t>Temperature</a:t>
            </a:r>
            <a:r>
              <a:rPr lang="en-US" dirty="0"/>
              <a:t>: Rising yearly trend → possible climate change indicator.</a:t>
            </a:r>
          </a:p>
          <a:p>
            <a:r>
              <a:rPr lang="en-US" b="1" dirty="0"/>
              <a:t>Humidity</a:t>
            </a:r>
            <a:r>
              <a:rPr lang="en-US" dirty="0"/>
              <a:t>: Strongly linked with rainfall.</a:t>
            </a:r>
          </a:p>
          <a:p>
            <a:r>
              <a:rPr lang="en-US" b="1" dirty="0"/>
              <a:t>Wind Speed</a:t>
            </a:r>
            <a:r>
              <a:rPr lang="en-US" dirty="0"/>
              <a:t>: Extreme events in coastal districts.</a:t>
            </a:r>
          </a:p>
          <a:p>
            <a:r>
              <a:rPr lang="en-US" b="1" dirty="0"/>
              <a:t>Comparative Analysis</a:t>
            </a:r>
            <a:r>
              <a:rPr lang="en-US" dirty="0"/>
              <a:t>: District X is better but cooler than District Y.</a:t>
            </a:r>
          </a:p>
          <a:p>
            <a:r>
              <a:rPr lang="en-US" b="1" dirty="0"/>
              <a:t>Overall</a:t>
            </a:r>
            <a:r>
              <a:rPr lang="en-US" dirty="0"/>
              <a:t>: Clear evidence of </a:t>
            </a:r>
            <a:r>
              <a:rPr lang="en-US" b="1" dirty="0"/>
              <a:t>seasonality + anomalies + long-term trends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8518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4F097-A782-E1ED-C775-2B7AD917D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72" y="1216058"/>
            <a:ext cx="11197655" cy="469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09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622B-F0F3-172D-DD6E-1D547105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1. Business Problem &amp; Use Case / Domain Understanding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36319-C3DE-B123-3297-916BCE6E1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IN" b="1" dirty="0"/>
              <a:t>What to include:</a:t>
            </a:r>
            <a:endParaRPr lang="en-IN" dirty="0"/>
          </a:p>
          <a:p>
            <a:pPr marL="114300" indent="0">
              <a:buNone/>
            </a:pPr>
            <a:r>
              <a:rPr lang="en-IN" b="1" dirty="0"/>
              <a:t>Domain</a:t>
            </a:r>
            <a:r>
              <a:rPr lang="en-IN" dirty="0"/>
              <a:t>: Telangana Weather / Climate Data Analysis.</a:t>
            </a:r>
          </a:p>
          <a:p>
            <a:pPr marL="114300" indent="0">
              <a:buNone/>
            </a:pPr>
            <a:r>
              <a:rPr lang="en-IN" b="1" dirty="0"/>
              <a:t>Business Problem</a:t>
            </a:r>
            <a:r>
              <a:rPr lang="en-IN" dirty="0"/>
              <a:t>: Weather fluctuations impact agriculture, health, energy, transport. Understanding weather trends helps in </a:t>
            </a:r>
            <a:r>
              <a:rPr lang="en-IN" b="1" dirty="0"/>
              <a:t>policy making, disaster management, and planning</a:t>
            </a:r>
            <a:r>
              <a:rPr lang="en-IN" dirty="0"/>
              <a:t>.</a:t>
            </a:r>
          </a:p>
          <a:p>
            <a:pPr marL="114300" indent="0">
              <a:buNone/>
            </a:pPr>
            <a:r>
              <a:rPr lang="en-IN" b="1" dirty="0"/>
              <a:t>Use Case Examples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Agriculture → Crop yield prediction, irrigation planning.</a:t>
            </a:r>
          </a:p>
          <a:p>
            <a:pPr lvl="1"/>
            <a:r>
              <a:rPr lang="en-IN" dirty="0"/>
              <a:t>Health → Heatwave/humidity-related illness tracking.</a:t>
            </a:r>
          </a:p>
          <a:p>
            <a:pPr lvl="1"/>
            <a:r>
              <a:rPr lang="en-IN" dirty="0"/>
              <a:t>Infrastructure → Flood risk analysis, Transport.</a:t>
            </a:r>
          </a:p>
          <a:p>
            <a:pPr lvl="1"/>
            <a:r>
              <a:rPr lang="en-IN" dirty="0"/>
              <a:t>Renewable Energy → Wind/solar forecasting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9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627F-6BFB-F3B0-4088-08375CD5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2. Objective of the Project</a:t>
            </a:r>
            <a:r>
              <a:rPr lang="en-IN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E3932-1C9C-140B-B103-50A77BB72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Key goals:</a:t>
            </a:r>
            <a:endParaRPr lang="en-US" dirty="0"/>
          </a:p>
          <a:p>
            <a:r>
              <a:rPr lang="en-US" dirty="0"/>
              <a:t>To analyze </a:t>
            </a:r>
            <a:r>
              <a:rPr lang="en-US" b="1" dirty="0"/>
              <a:t>rainfall, temperature, humidity, wind</a:t>
            </a:r>
            <a:r>
              <a:rPr lang="en-US" dirty="0"/>
              <a:t> across districts/mandals.</a:t>
            </a:r>
          </a:p>
          <a:p>
            <a:r>
              <a:rPr lang="en-US" dirty="0"/>
              <a:t>Identify </a:t>
            </a:r>
            <a:r>
              <a:rPr lang="en-US" b="1" dirty="0"/>
              <a:t>extreme events, anomalies, seasonal &amp; long-term trends</a:t>
            </a:r>
            <a:r>
              <a:rPr lang="en-US" dirty="0"/>
              <a:t>.</a:t>
            </a:r>
          </a:p>
          <a:p>
            <a:r>
              <a:rPr lang="en-US" dirty="0"/>
              <a:t>Compare </a:t>
            </a:r>
            <a:r>
              <a:rPr lang="en-US" b="1" dirty="0"/>
              <a:t>district-level weather patterns</a:t>
            </a:r>
            <a:r>
              <a:rPr lang="en-US" dirty="0"/>
              <a:t>.</a:t>
            </a:r>
          </a:p>
          <a:p>
            <a:r>
              <a:rPr lang="en-US" dirty="0"/>
              <a:t>Provide </a:t>
            </a:r>
            <a:r>
              <a:rPr lang="en-US" b="1" dirty="0"/>
              <a:t>actionable insights</a:t>
            </a:r>
            <a:r>
              <a:rPr lang="en-US" dirty="0"/>
              <a:t> for agriculture, health, and government planning.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379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F22BD-C7BA-2F07-20D6-A9333162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BF97-0F56-2316-FEE9-E1FC413F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3. Data Importing– Details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192D8-FFDA-51F9-43E9-F3802D82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IN" b="1" dirty="0"/>
              <a:t>Scraped data (Dataset source): Weather Data (Given)</a:t>
            </a:r>
            <a:endParaRPr lang="en-IN" dirty="0"/>
          </a:p>
          <a:p>
            <a:pPr marL="114300" indent="0">
              <a:buNone/>
            </a:pPr>
            <a:r>
              <a:rPr lang="en-IN" b="1" dirty="0"/>
              <a:t>Websites that can be used</a:t>
            </a:r>
            <a:r>
              <a:rPr lang="en-IN" dirty="0"/>
              <a:t> → IMD (Indian Meteorological Department), Climate Data Online, etc.</a:t>
            </a:r>
          </a:p>
          <a:p>
            <a:r>
              <a:rPr lang="en-IN" b="1" dirty="0"/>
              <a:t>Process Followed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Identify pages (daily/weekly weather </a:t>
            </a:r>
            <a:r>
              <a:rPr lang="en-IN"/>
              <a:t>reports). </a:t>
            </a:r>
          </a:p>
          <a:p>
            <a:pPr lvl="1"/>
            <a:r>
              <a:rPr lang="en-IN"/>
              <a:t>Store </a:t>
            </a:r>
            <a:r>
              <a:rPr lang="en-IN" dirty="0"/>
              <a:t>into CSV/Excel.</a:t>
            </a:r>
          </a:p>
          <a:p>
            <a:pPr lvl="1"/>
            <a:r>
              <a:rPr lang="en-IN" dirty="0"/>
              <a:t>Data Cleaning (remove nulls, fix formats).</a:t>
            </a:r>
          </a:p>
          <a:p>
            <a:r>
              <a:rPr lang="en-IN" b="1" dirty="0"/>
              <a:t>Challenges Faced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Inconsistent formats.</a:t>
            </a:r>
          </a:p>
          <a:p>
            <a:pPr lvl="1"/>
            <a:r>
              <a:rPr lang="en-IN" dirty="0"/>
              <a:t>Missing data for some districts.</a:t>
            </a:r>
          </a:p>
          <a:p>
            <a:pPr lvl="1"/>
            <a:r>
              <a:rPr lang="en-IN" dirty="0"/>
              <a:t>Handling dynamic websites (needed Selenium).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397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32764-EF16-EFEF-BDE5-E0C887B8F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34193-1D4E-4FF8-6406-43C5A7B3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4. Summary of the Data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F73D4-6CB6-B567-1EB8-CE060349A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973" y="1816199"/>
            <a:ext cx="10966515" cy="4351338"/>
          </a:xfrm>
        </p:spPr>
        <p:txBody>
          <a:bodyPr/>
          <a:lstStyle/>
          <a:p>
            <a:r>
              <a:rPr lang="en-IN" b="1" dirty="0"/>
              <a:t>Columns</a:t>
            </a:r>
            <a:r>
              <a:rPr lang="en-IN" dirty="0"/>
              <a:t>: District, Mandal, Date, Rain (mm), Min Temp, Max Temp, Min Humidity, Max Humidity, Min Wind Speed, Max Wind Speed.</a:t>
            </a:r>
          </a:p>
          <a:p>
            <a:r>
              <a:rPr lang="en-IN" b="1" dirty="0"/>
              <a:t>Size</a:t>
            </a:r>
            <a:r>
              <a:rPr lang="en-IN" dirty="0"/>
              <a:t>: Rows = 6,51,366; Columns = 9.</a:t>
            </a:r>
          </a:p>
          <a:p>
            <a:r>
              <a:rPr lang="en-IN" b="1" dirty="0"/>
              <a:t>Date Range</a:t>
            </a:r>
            <a:r>
              <a:rPr lang="en-IN" dirty="0"/>
              <a:t>: 2010–2024.</a:t>
            </a:r>
          </a:p>
          <a:p>
            <a:r>
              <a:rPr lang="en-IN" b="1" dirty="0"/>
              <a:t>Granularity</a:t>
            </a:r>
            <a:r>
              <a:rPr lang="en-IN" dirty="0"/>
              <a:t>: Daily records → aggregated to monthly/seasonal/yearly.</a:t>
            </a:r>
          </a:p>
          <a:p>
            <a:r>
              <a:rPr lang="en-IN" b="1" dirty="0"/>
              <a:t>Issues</a:t>
            </a:r>
            <a:r>
              <a:rPr lang="en-IN" dirty="0"/>
              <a:t>: Missing values, outliers, inconsistent spellings (fixed during cleaning).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38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539F6-E3E3-B21E-474E-7362A9FDC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26DA2-4AD6-FF3B-2DBA-D9083E47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rgbClr val="FF0000"/>
                </a:solidFill>
              </a:rPr>
              <a:t>Exploratory Data Analysis: </a:t>
            </a:r>
            <a:r>
              <a:rPr lang="en-IN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B4F9C-B2E9-8B8C-D1BA-3C94D1BAC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Data Cleaning</a:t>
            </a:r>
            <a:r>
              <a:rPr lang="en-IN" dirty="0"/>
              <a:t> → Remove errors &amp; prepare reliable dataset.</a:t>
            </a:r>
          </a:p>
          <a:p>
            <a:r>
              <a:rPr lang="en-IN" b="1" dirty="0"/>
              <a:t>Data Manipulation</a:t>
            </a:r>
            <a:r>
              <a:rPr lang="en-IN" dirty="0"/>
              <a:t> → Create new features &amp; restructure data.</a:t>
            </a:r>
          </a:p>
          <a:p>
            <a:r>
              <a:rPr lang="en-IN" b="1" dirty="0"/>
              <a:t>Univariate Analysis</a:t>
            </a:r>
            <a:r>
              <a:rPr lang="en-IN" dirty="0"/>
              <a:t> → Study each variable individually.</a:t>
            </a:r>
          </a:p>
          <a:p>
            <a:r>
              <a:rPr lang="en-IN" b="1" dirty="0"/>
              <a:t>Bivariate Analysis</a:t>
            </a:r>
            <a:r>
              <a:rPr lang="en-IN" dirty="0"/>
              <a:t> → Study relationships between two variables.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34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67F9-673F-9B6B-B005-9577CE5A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Data Cleaning Steps 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sz="2200" dirty="0"/>
              <a:t>The goal is to make raw data usable and reliable.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828BF-4575-9365-3D91-0E87C1C59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/>
              <a:t>Remove duplicates</a:t>
            </a:r>
            <a:endParaRPr lang="en-IN" dirty="0"/>
          </a:p>
          <a:p>
            <a:pPr lvl="1"/>
            <a:r>
              <a:rPr lang="en-IN" dirty="0"/>
              <a:t>Drop rows with same District + Date (or unique ID).</a:t>
            </a:r>
          </a:p>
          <a:p>
            <a:pPr lvl="1"/>
            <a:r>
              <a:rPr lang="en-IN" dirty="0"/>
              <a:t>Drop duplicates : Remove Duplicates in Power BI/Excel.</a:t>
            </a:r>
          </a:p>
          <a:p>
            <a:r>
              <a:rPr lang="en-IN" b="1" dirty="0"/>
              <a:t>Handle missing values (Nulls)</a:t>
            </a:r>
            <a:endParaRPr lang="en-IN" dirty="0"/>
          </a:p>
          <a:p>
            <a:pPr lvl="1"/>
            <a:r>
              <a:rPr lang="en-IN" b="1" dirty="0"/>
              <a:t>Rainfall</a:t>
            </a:r>
            <a:r>
              <a:rPr lang="en-IN" dirty="0"/>
              <a:t> → Replace null with 0.</a:t>
            </a:r>
          </a:p>
          <a:p>
            <a:pPr lvl="1"/>
            <a:r>
              <a:rPr lang="en-IN" b="1" dirty="0"/>
              <a:t>Temperature, Humidity, Wind</a:t>
            </a:r>
            <a:r>
              <a:rPr lang="en-IN" dirty="0"/>
              <a:t> → Fill using interpolation/forward-fill or mean.</a:t>
            </a:r>
          </a:p>
          <a:p>
            <a:pPr lvl="1"/>
            <a:r>
              <a:rPr lang="en-IN" dirty="0"/>
              <a:t>If too many nulls → drop column/rows.</a:t>
            </a:r>
          </a:p>
          <a:p>
            <a:r>
              <a:rPr lang="en-IN" b="1" dirty="0"/>
              <a:t>Fix data types</a:t>
            </a:r>
            <a:endParaRPr lang="en-IN" dirty="0"/>
          </a:p>
          <a:p>
            <a:pPr lvl="1"/>
            <a:r>
              <a:rPr lang="en-IN" b="1" dirty="0"/>
              <a:t>Dates</a:t>
            </a:r>
            <a:r>
              <a:rPr lang="en-IN" dirty="0"/>
              <a:t> → Convert to Date format.</a:t>
            </a:r>
          </a:p>
          <a:p>
            <a:pPr lvl="1"/>
            <a:r>
              <a:rPr lang="en-IN" dirty="0"/>
              <a:t>Numeric values → Convert to integer/float.</a:t>
            </a:r>
          </a:p>
          <a:p>
            <a:pPr lvl="1"/>
            <a:r>
              <a:rPr lang="en-IN" b="1" dirty="0"/>
              <a:t>Categorical</a:t>
            </a:r>
            <a:r>
              <a:rPr lang="en-IN" dirty="0"/>
              <a:t> → Ensure text format.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65898-6221-A69A-2066-DE4E2A6028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9" y="1825624"/>
            <a:ext cx="5073977" cy="3839885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Standardize column names</a:t>
            </a:r>
            <a:endParaRPr lang="en-IN" dirty="0"/>
          </a:p>
          <a:p>
            <a:pPr lvl="1"/>
            <a:r>
              <a:rPr lang="en-IN" dirty="0"/>
              <a:t>Example: Rain (mm) → </a:t>
            </a:r>
            <a:r>
              <a:rPr lang="en-IN" dirty="0" err="1"/>
              <a:t>Rain_mm</a:t>
            </a:r>
            <a:r>
              <a:rPr lang="en-IN" dirty="0"/>
              <a:t>.</a:t>
            </a:r>
          </a:p>
          <a:p>
            <a:r>
              <a:rPr lang="en-IN" b="1" dirty="0"/>
              <a:t>Outlier detection &amp; treatment</a:t>
            </a:r>
            <a:endParaRPr lang="en-IN" dirty="0"/>
          </a:p>
          <a:p>
            <a:pPr lvl="1"/>
            <a:r>
              <a:rPr lang="en-IN" dirty="0"/>
              <a:t>Use boxplots or IQR method.</a:t>
            </a:r>
          </a:p>
          <a:p>
            <a:pPr lvl="1"/>
            <a:r>
              <a:rPr lang="en-IN" dirty="0"/>
              <a:t>Cap extreme values (</a:t>
            </a:r>
            <a:r>
              <a:rPr lang="en-US" b="1" dirty="0" err="1"/>
              <a:t>Winsorization</a:t>
            </a:r>
            <a:r>
              <a:rPr lang="en-US" dirty="0"/>
              <a:t> is a data transformation technique used to </a:t>
            </a:r>
            <a:r>
              <a:rPr lang="en-US" b="1" dirty="0"/>
              <a:t>limit extreme values (outliers)</a:t>
            </a:r>
            <a:r>
              <a:rPr lang="en-US" dirty="0"/>
              <a:t> in a dataset to reduce the effect of possible spurious outliers</a:t>
            </a:r>
            <a:r>
              <a:rPr lang="en-IN" dirty="0"/>
              <a:t>) or keep if meaningful.</a:t>
            </a:r>
          </a:p>
          <a:p>
            <a:r>
              <a:rPr lang="en-IN" b="1" dirty="0"/>
              <a:t>Consistency check</a:t>
            </a:r>
            <a:endParaRPr lang="en-IN" dirty="0"/>
          </a:p>
          <a:p>
            <a:pPr lvl="1"/>
            <a:r>
              <a:rPr lang="en-IN" dirty="0"/>
              <a:t>Units (°C, mm, kmph).</a:t>
            </a:r>
          </a:p>
          <a:p>
            <a:pPr lvl="1"/>
            <a:r>
              <a:rPr lang="en-IN" dirty="0"/>
              <a:t>Negative values in Rainfall, Temp, etc. → should not exist.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02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612A541-52CE-6D02-696F-F52F707A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152" y="4060414"/>
            <a:ext cx="4105848" cy="27975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D77D9-9C62-26E0-A710-9CA14116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8"/>
          <a:stretch>
            <a:fillRect/>
          </a:stretch>
        </p:blipFill>
        <p:spPr>
          <a:xfrm>
            <a:off x="0" y="0"/>
            <a:ext cx="12192000" cy="2086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0FB1F-60A4-202F-3E83-C3167E22A5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157"/>
          <a:stretch>
            <a:fillRect/>
          </a:stretch>
        </p:blipFill>
        <p:spPr>
          <a:xfrm>
            <a:off x="8086152" y="2043964"/>
            <a:ext cx="4161304" cy="2016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A19BB-B949-46DD-C7AC-5BE28269B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86266"/>
            <a:ext cx="3924848" cy="4771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1E9668-AA86-5CB3-0A37-25181975C9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153"/>
          <a:stretch>
            <a:fillRect/>
          </a:stretch>
        </p:blipFill>
        <p:spPr>
          <a:xfrm>
            <a:off x="3924848" y="2043964"/>
            <a:ext cx="4105848" cy="477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1141</Words>
  <Application>Microsoft Office PowerPoint</Application>
  <PresentationFormat>Widescreen</PresentationFormat>
  <Paragraphs>145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Lato Black</vt:lpstr>
      <vt:lpstr>Libre Baskerville</vt:lpstr>
      <vt:lpstr>Arial</vt:lpstr>
      <vt:lpstr>Office Theme</vt:lpstr>
      <vt:lpstr>PowerPoint Presentation</vt:lpstr>
      <vt:lpstr>PowerPoint Presentation</vt:lpstr>
      <vt:lpstr>1. Business Problem &amp; Use Case / Domain Understanding </vt:lpstr>
      <vt:lpstr>2. Objective of the Project </vt:lpstr>
      <vt:lpstr>3. Data Importing– Details </vt:lpstr>
      <vt:lpstr>4. Summary of the Data </vt:lpstr>
      <vt:lpstr>Exploratory Data Analysis:  </vt:lpstr>
      <vt:lpstr>Data Cleaning Steps  The goal is to make raw data usable and reliable. </vt:lpstr>
      <vt:lpstr>PowerPoint Presentation</vt:lpstr>
      <vt:lpstr>Data Manipulation Steps  After cleaning, we transform &amp; enrich data for analysis. </vt:lpstr>
      <vt:lpstr>PowerPoint Presentation</vt:lpstr>
      <vt:lpstr>Univariate Analysis Steps </vt:lpstr>
      <vt:lpstr>Bivariate Analysis Steps  Analysing two variables together. </vt:lpstr>
      <vt:lpstr>5. Key Business Questions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Patil Bharath sai</cp:lastModifiedBy>
  <cp:revision>12</cp:revision>
  <dcterms:created xsi:type="dcterms:W3CDTF">2021-02-16T05:19:01Z</dcterms:created>
  <dcterms:modified xsi:type="dcterms:W3CDTF">2025-10-29T16:15:10Z</dcterms:modified>
</cp:coreProperties>
</file>